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showGuides="1">
      <p:cViewPr varScale="1">
        <p:scale>
          <a:sx n="159" d="100"/>
          <a:sy n="159" d="100"/>
        </p:scale>
        <p:origin x="150"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10419424" cy="3329581"/>
          </a:xfrm>
        </p:spPr>
        <p:txBody>
          <a:bodyPr/>
          <a:lstStyle/>
          <a:p>
            <a:r>
              <a:rPr lang="en-US" sz="6000" dirty="0"/>
              <a:t>ODE 4 – Stiff </a:t>
            </a:r>
            <a:r>
              <a:rPr lang="en-US" sz="6000"/>
              <a:t>Equations and Multistep </a:t>
            </a:r>
            <a:r>
              <a:rPr lang="en-US" sz="6000" dirty="0"/>
              <a:t>Methods</a:t>
            </a:r>
          </a:p>
        </p:txBody>
      </p:sp>
      <p:sp>
        <p:nvSpPr>
          <p:cNvPr id="3" name="Subtitle 2"/>
          <p:cNvSpPr>
            <a:spLocks noGrp="1"/>
          </p:cNvSpPr>
          <p:nvPr>
            <p:ph type="subTitle" idx="1"/>
          </p:nvPr>
        </p:nvSpPr>
        <p:spPr/>
        <p:txBody>
          <a:bodyPr/>
          <a:lstStyle/>
          <a:p>
            <a:r>
              <a:rPr lang="en-US" dirty="0"/>
              <a:t>AMSC/CMSC 460 </a:t>
            </a:r>
          </a:p>
          <a:p>
            <a:r>
              <a:rPr lang="en-US" dirty="0"/>
              <a:t>Dr. Christopher Moakler</a:t>
            </a:r>
          </a:p>
        </p:txBody>
      </p:sp>
    </p:spTree>
    <p:extLst>
      <p:ext uri="{BB962C8B-B14F-4D97-AF65-F5344CB8AC3E}">
        <p14:creationId xmlns:p14="http://schemas.microsoft.com/office/powerpoint/2010/main" val="92441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Adams-</a:t>
            </a:r>
            <a:r>
              <a:rPr lang="en-US" dirty="0" err="1"/>
              <a:t>Bashforth</a:t>
            </a:r>
            <a:r>
              <a:rPr lang="en-US" dirty="0"/>
              <a:t> Two-step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update step for this method is given by</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e>
                      </m:d>
                    </m:oMath>
                  </m:oMathPara>
                </a14:m>
                <a:endParaRPr lang="en-US" dirty="0"/>
              </a:p>
              <a:p>
                <a:r>
                  <a:rPr lang="en-US" dirty="0"/>
                  <a:t>This requires two evaluations of the derivative function at every time step.</a:t>
                </a:r>
              </a:p>
              <a:p>
                <a:r>
                  <a:rPr lang="en-US" dirty="0"/>
                  <a:t>However, we only need to evaluate the function at one NEW point at every step.</a:t>
                </a:r>
              </a:p>
              <a:p>
                <a:pPr lvl="1"/>
                <a:r>
                  <a:rPr lang="en-US" dirty="0"/>
                  <a:t>We have the value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−1</m:t>
                            </m:r>
                          </m:sub>
                        </m:sSub>
                      </m:e>
                    </m:d>
                  </m:oMath>
                </a14:m>
                <a:r>
                  <a:rPr lang="en-US" dirty="0"/>
                  <a:t> from the previous update step.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272"/>
                </a:stretch>
              </a:blipFill>
            </p:spPr>
            <p:txBody>
              <a:bodyPr/>
              <a:lstStyle/>
              <a:p>
                <a:r>
                  <a:rPr lang="en-US">
                    <a:noFill/>
                  </a:rPr>
                  <a:t> </a:t>
                </a:r>
              </a:p>
            </p:txBody>
          </p:sp>
        </mc:Fallback>
      </mc:AlternateContent>
    </p:spTree>
    <p:extLst>
      <p:ext uri="{BB962C8B-B14F-4D97-AF65-F5344CB8AC3E}">
        <p14:creationId xmlns:p14="http://schemas.microsoft.com/office/powerpoint/2010/main" val="383352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between 2</a:t>
            </a:r>
            <a:r>
              <a:rPr lang="en-US" baseline="30000" dirty="0"/>
              <a:t>nd</a:t>
            </a:r>
            <a:r>
              <a:rPr lang="en-US" dirty="0"/>
              <a:t> order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Adams-</a:t>
                </a:r>
                <a:r>
                  <a:rPr lang="en-US" dirty="0" err="1"/>
                  <a:t>Bashforth</a:t>
                </a:r>
                <a:r>
                  <a:rPr lang="en-US" dirty="0"/>
                  <a:t> Two-step Method is a 2</a:t>
                </a:r>
                <a:r>
                  <a:rPr lang="en-US" baseline="30000" dirty="0"/>
                  <a:t>nd</a:t>
                </a:r>
                <a:r>
                  <a:rPr lang="en-US" dirty="0"/>
                  <a:t> order method.</a:t>
                </a:r>
              </a:p>
              <a:p>
                <a:r>
                  <a:rPr lang="en-US" dirty="0"/>
                  <a:t>Compare this to the second-order Midpoint Method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h𝑓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2</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2</m:t>
                              </m:r>
                            </m:den>
                          </m:f>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d>
                    </m:oMath>
                  </m:oMathPara>
                </a14:m>
                <a:endParaRPr lang="en-US" dirty="0"/>
              </a:p>
              <a:p>
                <a:r>
                  <a:rPr lang="en-US" dirty="0"/>
                  <a:t>This is also of second order but requires two new function evaluations at every time step.</a:t>
                </a:r>
              </a:p>
              <a:p>
                <a:r>
                  <a:rPr lang="en-US" dirty="0"/>
                  <a:t>In general, we can find multi-step methods of the same order as a single-point method that require less computational effort.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37657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a two-step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two-step method requires knowledge of the solution at two different points.</a:t>
                </a:r>
              </a:p>
              <a:p>
                <a:r>
                  <a:rPr lang="en-US" dirty="0"/>
                  <a:t>If we only have an initial condition, how can we get a second point so we can apply our two-step method?</a:t>
                </a:r>
              </a:p>
              <a:p>
                <a:r>
                  <a:rPr lang="en-US" dirty="0"/>
                  <a:t>We can use a one-step method to get an approximate value at an additional point.</a:t>
                </a:r>
              </a:p>
              <a:p>
                <a:r>
                  <a:rPr lang="en-US" dirty="0"/>
                  <a:t>In general, for an n-step method, we can use a one-step method to generate the required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points.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477"/>
                </a:stretch>
              </a:blipFill>
            </p:spPr>
            <p:txBody>
              <a:bodyPr/>
              <a:lstStyle/>
              <a:p>
                <a:r>
                  <a:rPr lang="en-US">
                    <a:noFill/>
                  </a:rPr>
                  <a:t> </a:t>
                </a:r>
              </a:p>
            </p:txBody>
          </p:sp>
        </mc:Fallback>
      </mc:AlternateContent>
    </p:spTree>
    <p:extLst>
      <p:ext uri="{BB962C8B-B14F-4D97-AF65-F5344CB8AC3E}">
        <p14:creationId xmlns:p14="http://schemas.microsoft.com/office/powerpoint/2010/main" val="37430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general n-step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general form of an n-step method is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0</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𝑛</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sub>
                          </m:sSub>
                        </m:e>
                      </m:d>
                    </m:oMath>
                  </m:oMathPara>
                </a14:m>
                <a:endParaRPr lang="en-US" dirty="0"/>
              </a:p>
              <a:p>
                <a:pPr marL="0" indent="0">
                  <a:buNone/>
                </a:pPr>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e>
                    </m:d>
                  </m:oMath>
                </a14:m>
                <a:r>
                  <a:rPr lang="en-US" dirty="0"/>
                  <a:t>.</a:t>
                </a:r>
              </a:p>
              <a:p>
                <a:r>
                  <a:rPr lang="en-US" dirty="0"/>
                  <a:t>Notice that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0,</m:t>
                    </m:r>
                  </m:oMath>
                </a14:m>
                <a:r>
                  <a:rPr lang="en-US" dirty="0"/>
                  <a:t> we have an implicit method. </a:t>
                </a:r>
              </a:p>
              <a:p>
                <a:r>
                  <a:rPr lang="en-US" dirty="0"/>
                  <a:t>If not, then we have an explicit method.</a:t>
                </a:r>
              </a:p>
              <a:p>
                <a:r>
                  <a:rPr lang="en-US" dirty="0"/>
                  <a:t>We can write out the Taylor expansion of the function and identify the coefficients of the expansion with the coefficients of our n-step method.</a:t>
                </a:r>
              </a:p>
              <a:p>
                <a:r>
                  <a:rPr lang="en-US" dirty="0"/>
                  <a:t>Doing so yields,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e>
                      </m:d>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e>
                      </m:d>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318431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general n-step method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choose the coefficients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to minimize the local truncation error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a:t>
                </a:r>
              </a:p>
              <a:p>
                <a:r>
                  <a:rPr lang="en-US" dirty="0"/>
                  <a:t>Remember,</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m:oMathPara>
                </a14:m>
                <a:endParaRPr lang="en-US" dirty="0"/>
              </a:p>
              <a:p>
                <a:r>
                  <a:rPr lang="en-US" dirty="0"/>
                  <a:t>To generate 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𝑡h</m:t>
                        </m:r>
                      </m:sup>
                    </m:sSup>
                  </m:oMath>
                </a14:m>
                <a:r>
                  <a:rPr lang="en-US" dirty="0"/>
                  <a:t> order method, we equate the corresponding terms of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+1</m:t>
                        </m:r>
                      </m:sub>
                    </m:sSub>
                  </m:oMath>
                </a14:m>
                <a:r>
                  <a:rPr lang="en-US" dirty="0"/>
                  <a:t> equations.</a:t>
                </a:r>
              </a:p>
              <a:p>
                <a:r>
                  <a:rPr lang="en-US" dirty="0"/>
                  <a:t>This way, we can also get the local truncation error.</a:t>
                </a:r>
              </a:p>
              <a:p>
                <a:r>
                  <a:rPr lang="en-US" dirty="0"/>
                  <a:t>Let’s look at an example.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406232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 explicit 2</a:t>
            </a:r>
            <a:r>
              <a:rPr lang="en-US" baseline="30000" dirty="0"/>
              <a:t>nd</a:t>
            </a:r>
            <a:r>
              <a:rPr lang="en-US" dirty="0"/>
              <a:t> order 2-step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Since we want an explicit method, we set</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r>
                      <a:rPr lang="en-US">
                        <a:latin typeface="Cambria Math" panose="02040503050406030204" pitchFamily="18" charset="0"/>
                      </a:rPr>
                      <m:t>=0</m:t>
                    </m:r>
                    <m:r>
                      <a:rPr lang="en-US" b="0" i="0" smtClean="0">
                        <a:latin typeface="Cambria Math" panose="02040503050406030204" pitchFamily="18" charset="0"/>
                      </a:rPr>
                      <m:t>.</m:t>
                    </m:r>
                  </m:oMath>
                </a14:m>
                <a:endParaRPr lang="en-US" b="0" dirty="0"/>
              </a:p>
              <a:p>
                <a:r>
                  <a:rPr lang="en-US" dirty="0"/>
                  <a:t>We then equate the coefficients of the terms in expressions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r>
                          <a:rPr lang="en-US" i="1">
                            <a:latin typeface="Cambria Math" panose="02040503050406030204" pitchFamily="18" charset="0"/>
                          </a:rPr>
                          <m:t>+1</m:t>
                        </m:r>
                      </m:sub>
                    </m:sSub>
                  </m:oMath>
                </a14:m>
                <a:r>
                  <a:rPr lang="en-US" dirty="0"/>
                  <a:t> up to and including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oMath>
                </a14:m>
                <a:r>
                  <a:rPr lang="en-US" dirty="0"/>
                  <a:t> term.</a:t>
                </a:r>
              </a:p>
              <a:p>
                <a:r>
                  <a:rPr lang="en-US" dirty="0"/>
                  <a:t>Doing so gives us the system,</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a14:m>
                <a:r>
                  <a:rPr lang="en-US" dirty="0"/>
                  <a:t> </a:t>
                </a:r>
              </a:p>
              <a:p>
                <a:pPr marL="0" indent="0">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𝑎</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i="1">
                          <a:latin typeface="Cambria Math" panose="02040503050406030204" pitchFamily="18" charset="0"/>
                        </a:rPr>
                        <m:t>=1</m:t>
                      </m:r>
                    </m:oMath>
                  </m:oMathPara>
                </a14:m>
                <a:endParaRPr lang="en-US" dirty="0"/>
              </a:p>
              <a:p>
                <a:pPr marL="0" indent="0" algn="just">
                  <a:buNone/>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𝑏</m:t>
                          </m:r>
                        </m:e>
                        <m:sub>
                          <m:r>
                            <a:rPr lang="en-US" i="1">
                              <a:latin typeface="Cambria Math" panose="02040503050406030204" pitchFamily="18" charset="0"/>
                            </a:rPr>
                            <m:t>2</m:t>
                          </m:r>
                        </m:sub>
                      </m:sSub>
                      <m:r>
                        <a:rPr lang="en-US" i="1">
                          <a:latin typeface="Cambria Math" panose="02040503050406030204" pitchFamily="18" charset="0"/>
                        </a:rPr>
                        <m:t>=1</m:t>
                      </m:r>
                    </m:oMath>
                  </m:oMathPara>
                </a14:m>
                <a:endParaRPr lang="en-US" dirty="0"/>
              </a:p>
              <a:p>
                <a:pPr algn="just"/>
                <a:r>
                  <a:rPr lang="en-US" dirty="0"/>
                  <a:t>How many unknowns are there?</a:t>
                </a:r>
              </a:p>
              <a:p>
                <a:pPr algn="just"/>
                <a:r>
                  <a:rPr lang="en-US" dirty="0"/>
                  <a:t>We are free to choose one of these values arbitrarily and get a 2</a:t>
                </a:r>
                <a:r>
                  <a:rPr lang="en-US" baseline="30000" dirty="0"/>
                  <a:t>nd</a:t>
                </a:r>
                <a:r>
                  <a:rPr lang="en-US" dirty="0"/>
                  <a:t> order method.</a:t>
                </a:r>
              </a:p>
              <a:p>
                <a:pPr algn="just"/>
                <a:r>
                  <a:rPr lang="en-US" dirty="0"/>
                  <a:t>The local truncation error will be of 3</a:t>
                </a:r>
                <a:r>
                  <a:rPr lang="en-US" baseline="30000" dirty="0"/>
                  <a:t>rd</a:t>
                </a:r>
                <a:r>
                  <a:rPr lang="en-US" dirty="0"/>
                  <a:t> order, but the global error will be of 2</a:t>
                </a:r>
                <a:r>
                  <a:rPr lang="en-US" baseline="30000" dirty="0"/>
                  <a:t>nd</a:t>
                </a:r>
                <a:r>
                  <a:rPr lang="en-US" dirty="0"/>
                  <a:t> order.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453" r="-613"/>
                </a:stretch>
              </a:blipFill>
            </p:spPr>
            <p:txBody>
              <a:bodyPr/>
              <a:lstStyle/>
              <a:p>
                <a:r>
                  <a:rPr lang="en-US">
                    <a:noFill/>
                  </a:rPr>
                  <a:t> </a:t>
                </a:r>
              </a:p>
            </p:txBody>
          </p:sp>
        </mc:Fallback>
      </mc:AlternateContent>
    </p:spTree>
    <p:extLst>
      <p:ext uri="{BB962C8B-B14F-4D97-AF65-F5344CB8AC3E}">
        <p14:creationId xmlns:p14="http://schemas.microsoft.com/office/powerpoint/2010/main" val="11288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options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we had chosen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0" smtClean="0">
                        <a:latin typeface="Cambria Math" panose="02040503050406030204" pitchFamily="18" charset="0"/>
                      </a:rPr>
                      <m:t>=1</m:t>
                    </m:r>
                  </m:oMath>
                </a14:m>
                <a:r>
                  <a:rPr lang="en-US" dirty="0"/>
                  <a:t>, we get the Adams-</a:t>
                </a:r>
                <a:r>
                  <a:rPr lang="en-US" dirty="0" err="1"/>
                  <a:t>Bashforth</a:t>
                </a:r>
                <a:r>
                  <a:rPr lang="en-US" dirty="0"/>
                  <a:t> Method from before.</a:t>
                </a:r>
              </a:p>
              <a:p>
                <a:r>
                  <a:rPr lang="en-US" dirty="0"/>
                  <a:t>If we 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oMath>
                </a14:m>
                <a:r>
                  <a:rPr lang="en-US" dirty="0"/>
                  <a:t>, we get a different method,</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oMath>
                  </m:oMathPara>
                </a14:m>
                <a:endParaRPr lang="en-US" dirty="0"/>
              </a:p>
              <a:p>
                <a:r>
                  <a:rPr lang="en-US" dirty="0"/>
                  <a:t>Let’s look at a comparison of these two methods.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276916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Instability in Multi-step methods</a:t>
            </a:r>
          </a:p>
        </p:txBody>
      </p:sp>
      <p:pic>
        <p:nvPicPr>
          <p:cNvPr id="4" name="Content Placeholder 3"/>
          <p:cNvPicPr>
            <a:picLocks noGrp="1" noChangeAspect="1"/>
          </p:cNvPicPr>
          <p:nvPr>
            <p:ph idx="1"/>
          </p:nvPr>
        </p:nvPicPr>
        <p:blipFill>
          <a:blip r:embed="rId2"/>
          <a:stretch>
            <a:fillRect/>
          </a:stretch>
        </p:blipFill>
        <p:spPr>
          <a:xfrm>
            <a:off x="2086487" y="2052638"/>
            <a:ext cx="6980801" cy="41957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406987" y="2262293"/>
                <a:ext cx="15036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𝑎</m:t>
                          </m:r>
                        </m:e>
                        <m:sub>
                          <m:r>
                            <a:rPr lang="en-US" b="0" i="1" smtClean="0">
                              <a:solidFill>
                                <a:schemeClr val="bg1"/>
                              </a:solidFill>
                              <a:latin typeface="Cambria Math" panose="02040503050406030204" pitchFamily="18" charset="0"/>
                            </a:rPr>
                            <m:t>0</m:t>
                          </m:r>
                        </m:sub>
                      </m:sSub>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406987" y="2262293"/>
                <a:ext cx="1503680" cy="369332"/>
              </a:xfrm>
              <a:prstGeom prst="rect">
                <a:avLst/>
              </a:prstGeom>
              <a:blipFill>
                <a:blip r:embed="rId3"/>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695441" y="2262293"/>
                <a:ext cx="15036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𝑎</m:t>
                          </m:r>
                        </m:e>
                        <m:sub>
                          <m:r>
                            <a:rPr lang="en-US" b="0" i="1" smtClean="0">
                              <a:solidFill>
                                <a:schemeClr val="bg1"/>
                              </a:solidFill>
                              <a:latin typeface="Cambria Math" panose="02040503050406030204" pitchFamily="18" charset="0"/>
                            </a:rPr>
                            <m:t>0</m:t>
                          </m:r>
                        </m:sub>
                      </m:sSub>
                      <m:r>
                        <a:rPr lang="en-US" b="0" i="1" smtClean="0">
                          <a:solidFill>
                            <a:schemeClr val="bg1"/>
                          </a:solidFill>
                          <a:latin typeface="Cambria Math" panose="02040503050406030204" pitchFamily="18" charset="0"/>
                        </a:rPr>
                        <m:t>=</m:t>
                      </m:r>
                      <m:r>
                        <a:rPr lang="en-US" b="0" i="0"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695441" y="2262293"/>
                <a:ext cx="1503680" cy="369332"/>
              </a:xfrm>
              <a:prstGeom prst="rect">
                <a:avLst/>
              </a:prstGeom>
              <a:blipFill>
                <a:blip r:embed="rId4"/>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48472" y="5865706"/>
                <a:ext cx="9305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h</m:t>
                      </m:r>
                      <m:r>
                        <a:rPr lang="en-US" b="0" i="1" smtClean="0">
                          <a:solidFill>
                            <a:schemeClr val="bg1"/>
                          </a:solidFill>
                          <a:latin typeface="Cambria Math" panose="02040503050406030204" pitchFamily="18" charset="0"/>
                        </a:rPr>
                        <m:t>=0.05</m:t>
                      </m:r>
                    </m:oMath>
                  </m:oMathPara>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48472" y="5865706"/>
                <a:ext cx="930511" cy="276999"/>
              </a:xfrm>
              <a:prstGeom prst="rect">
                <a:avLst/>
              </a:prstGeom>
              <a:blipFill>
                <a:blip r:embed="rId5"/>
                <a:stretch>
                  <a:fillRect l="-5229" r="-5229" b="-10870"/>
                </a:stretch>
              </a:blipFill>
            </p:spPr>
            <p:txBody>
              <a:bodyPr/>
              <a:lstStyle/>
              <a:p>
                <a:r>
                  <a:rPr lang="en-US">
                    <a:noFill/>
                  </a:rPr>
                  <a:t> </a:t>
                </a:r>
              </a:p>
            </p:txBody>
          </p:sp>
        </mc:Fallback>
      </mc:AlternateContent>
      <p:sp>
        <p:nvSpPr>
          <p:cNvPr id="8" name="TextBox 7"/>
          <p:cNvSpPr txBox="1"/>
          <p:nvPr/>
        </p:nvSpPr>
        <p:spPr>
          <a:xfrm>
            <a:off x="7335520" y="6319520"/>
            <a:ext cx="2099733" cy="369332"/>
          </a:xfrm>
          <a:prstGeom prst="rect">
            <a:avLst/>
          </a:prstGeom>
          <a:noFill/>
        </p:spPr>
        <p:txBody>
          <a:bodyPr wrap="square" rtlCol="0">
            <a:spAutoFit/>
          </a:bodyPr>
          <a:lstStyle/>
          <a:p>
            <a:r>
              <a:rPr lang="en-US" i="1" dirty="0" smtClean="0"/>
              <a:t>Sauer</a:t>
            </a:r>
            <a:endParaRPr lang="en-US" i="1" dirty="0"/>
          </a:p>
        </p:txBody>
      </p:sp>
    </p:spTree>
    <p:extLst>
      <p:ext uri="{BB962C8B-B14F-4D97-AF65-F5344CB8AC3E}">
        <p14:creationId xmlns:p14="http://schemas.microsoft.com/office/powerpoint/2010/main" val="53431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Stability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see that not all 2</a:t>
                </a:r>
                <a:r>
                  <a:rPr lang="en-US" baseline="30000" dirty="0"/>
                  <a:t>nd</a:t>
                </a:r>
                <a:r>
                  <a:rPr lang="en-US" dirty="0"/>
                  <a:t> order methods have the same stability regions.</a:t>
                </a:r>
              </a:p>
              <a:p>
                <a:pPr lvl="1"/>
                <a:r>
                  <a:rPr lang="en-US" dirty="0"/>
                  <a:t>This shouldn’t be entirely surprising, we’ve seen something similar with first order one-step methods.</a:t>
                </a:r>
              </a:p>
              <a:p>
                <a:r>
                  <a:rPr lang="en-US" dirty="0"/>
                  <a:t>Let’s look at a simpler example,</a:t>
                </a:r>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=1</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𝑡</m:t>
                      </m:r>
                      <m:r>
                        <a:rPr lang="en-US" b="0" i="1" smtClean="0">
                          <a:latin typeface="Cambria Math" panose="02040503050406030204" pitchFamily="18" charset="0"/>
                        </a:rPr>
                        <m:t>≤1</m:t>
                      </m:r>
                    </m:oMath>
                  </m:oMathPara>
                </a14:m>
                <a:endParaRPr lang="en-US" dirty="0"/>
              </a:p>
              <a:p>
                <a:r>
                  <a:rPr lang="en-US" dirty="0"/>
                  <a:t>If we use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a:latin typeface="Cambria Math" panose="02040503050406030204" pitchFamily="18" charset="0"/>
                      </a:rPr>
                      <m:t>=</m:t>
                    </m:r>
                    <m:r>
                      <a:rPr lang="en-US" b="0" i="0" smtClean="0">
                        <a:latin typeface="Cambria Math" panose="02040503050406030204" pitchFamily="18" charset="0"/>
                      </a:rPr>
                      <m:t>−</m:t>
                    </m:r>
                    <m:r>
                      <a:rPr lang="en-US">
                        <a:latin typeface="Cambria Math" panose="02040503050406030204" pitchFamily="18" charset="0"/>
                      </a:rPr>
                      <m:t>1</m:t>
                    </m:r>
                  </m:oMath>
                </a14:m>
                <a:r>
                  <a:rPr lang="en-US" dirty="0"/>
                  <a:t> method, we get the update step,</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m:oMathPara>
                </a14:m>
                <a:endParaRPr lang="en-US" dirty="0"/>
              </a:p>
              <a:p>
                <a:r>
                  <a:rPr lang="en-US" dirty="0"/>
                  <a:t>From here we can form the “characteristic polynomial” by substituting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sup>
                    </m:sSup>
                  </m:oMath>
                </a14:m>
                <a:r>
                  <a:rPr lang="en-US"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a:stretch>
              </a:blipFill>
            </p:spPr>
            <p:txBody>
              <a:bodyPr/>
              <a:lstStyle/>
              <a:p>
                <a:r>
                  <a:rPr lang="en-US">
                    <a:noFill/>
                  </a:rPr>
                  <a:t> </a:t>
                </a:r>
              </a:p>
            </p:txBody>
          </p:sp>
        </mc:Fallback>
      </mc:AlternateContent>
    </p:spTree>
    <p:extLst>
      <p:ext uri="{BB962C8B-B14F-4D97-AF65-F5344CB8AC3E}">
        <p14:creationId xmlns:p14="http://schemas.microsoft.com/office/powerpoint/2010/main" val="1162062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 Polynomial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This leads us to,</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sup>
                      </m:sSup>
                      <m:r>
                        <a:rPr lang="en-US" b="0" i="1" smtClean="0">
                          <a:latin typeface="Cambria Math" panose="02040503050406030204" pitchFamily="18" charset="0"/>
                        </a:rPr>
                        <m:t>−2</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r>
                            <a:rPr lang="en-US" b="0" i="1" smtClean="0">
                              <a:latin typeface="Cambria Math" panose="02040503050406030204" pitchFamily="18" charset="0"/>
                            </a:rPr>
                            <m:t>−1</m:t>
                          </m:r>
                        </m:sup>
                      </m:sSup>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𝑖</m:t>
                          </m:r>
                          <m:r>
                            <a:rPr lang="en-US" b="0" i="1" smtClean="0">
                              <a:latin typeface="Cambria Math" panose="02040503050406030204" pitchFamily="18" charset="0"/>
                            </a:rPr>
                            <m:t>−1</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−2</m:t>
                          </m:r>
                        </m:e>
                      </m:d>
                      <m:r>
                        <a:rPr lang="en-US" b="0" i="1" smtClean="0">
                          <a:latin typeface="Cambria Math" panose="02040503050406030204" pitchFamily="18" charset="0"/>
                        </a:rPr>
                        <m:t>=0</m:t>
                      </m:r>
                    </m:oMath>
                  </m:oMathPara>
                </a14:m>
                <a:endParaRPr lang="en-US" dirty="0"/>
              </a:p>
              <a:p>
                <a:r>
                  <a:rPr lang="en-US" dirty="0"/>
                  <a:t>This has roots of 1 and -2.</a:t>
                </a:r>
              </a:p>
              <a:p>
                <a:r>
                  <a:rPr lang="en-US" dirty="0"/>
                  <a:t>The latter root can cause issues.</a:t>
                </a:r>
              </a:p>
              <a:p>
                <a:r>
                  <a:rPr lang="en-US" dirty="0"/>
                  <a:t>Solutions of the form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e>
                        </m:d>
                      </m:e>
                      <m:sup>
                        <m:r>
                          <a:rPr lang="en-US" b="0" i="1" smtClean="0">
                            <a:latin typeface="Cambria Math" panose="02040503050406030204" pitchFamily="18" charset="0"/>
                          </a:rPr>
                          <m:t>𝑖</m:t>
                        </m:r>
                      </m:sup>
                    </m:sSup>
                    <m:r>
                      <a:rPr lang="en-US" b="0" i="1" smtClean="0">
                        <a:latin typeface="Cambria Math" panose="02040503050406030204" pitchFamily="18" charset="0"/>
                      </a:rPr>
                      <m:t>𝑐</m:t>
                    </m:r>
                  </m:oMath>
                </a14:m>
                <a:r>
                  <a:rPr lang="en-US" dirty="0"/>
                  <a:t> can quickly diverge.</a:t>
                </a:r>
              </a:p>
              <a:p>
                <a:pPr lvl="1"/>
                <a:r>
                  <a:rPr lang="en-US" dirty="0"/>
                  <a:t>Even small rounding errors can quickly blow up for us.</a:t>
                </a:r>
              </a:p>
              <a:p>
                <a:r>
                  <a:rPr lang="en-US" dirty="0"/>
                  <a:t>A multi-step method is stable only if the roots of characteristic polynomial are bounded in absolute value by 1.</a:t>
                </a:r>
              </a:p>
              <a:p>
                <a:r>
                  <a:rPr lang="en-US" dirty="0"/>
                  <a:t>A stable method is </a:t>
                </a:r>
                <a:r>
                  <a:rPr lang="en-US" i="1" dirty="0"/>
                  <a:t>strongly</a:t>
                </a:r>
                <a:r>
                  <a:rPr lang="en-US" dirty="0"/>
                  <a:t> stable if 1 is the only root of absolute value 1 and </a:t>
                </a:r>
                <a:r>
                  <a:rPr lang="en-US" i="1" dirty="0"/>
                  <a:t>weakly</a:t>
                </a:r>
                <a:r>
                  <a:rPr lang="en-US" dirty="0"/>
                  <a:t> stable otherwise.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a:stretch>
              </a:blipFill>
            </p:spPr>
            <p:txBody>
              <a:bodyPr/>
              <a:lstStyle/>
              <a:p>
                <a:r>
                  <a:rPr lang="en-US">
                    <a:noFill/>
                  </a:rPr>
                  <a:t> </a:t>
                </a:r>
              </a:p>
            </p:txBody>
          </p:sp>
        </mc:Fallback>
      </mc:AlternateContent>
    </p:spTree>
    <p:extLst>
      <p:ext uri="{BB962C8B-B14F-4D97-AF65-F5344CB8AC3E}">
        <p14:creationId xmlns:p14="http://schemas.microsoft.com/office/powerpoint/2010/main" val="345539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Physical Phenomena</a:t>
            </a:r>
          </a:p>
        </p:txBody>
      </p:sp>
      <p:sp>
        <p:nvSpPr>
          <p:cNvPr id="3" name="Content Placeholder 2"/>
          <p:cNvSpPr>
            <a:spLocks noGrp="1"/>
          </p:cNvSpPr>
          <p:nvPr>
            <p:ph idx="1"/>
          </p:nvPr>
        </p:nvSpPr>
        <p:spPr/>
        <p:txBody>
          <a:bodyPr>
            <a:normAutofit fontScale="92500" lnSpcReduction="10000"/>
          </a:bodyPr>
          <a:lstStyle/>
          <a:p>
            <a:r>
              <a:rPr lang="en-US" dirty="0"/>
              <a:t>Last lecture, we looked at solving ODEs that model physical phenomena.</a:t>
            </a:r>
          </a:p>
          <a:p>
            <a:pPr lvl="1"/>
            <a:r>
              <a:rPr lang="en-US" dirty="0"/>
              <a:t>Some of these phenomena were pendula and planets orbiting around stars.</a:t>
            </a:r>
          </a:p>
          <a:p>
            <a:r>
              <a:rPr lang="en-US" dirty="0"/>
              <a:t>One of the issues we ran into when solving systems of this sort is that energy must be conserved as we forward integrate.</a:t>
            </a:r>
          </a:p>
          <a:p>
            <a:r>
              <a:rPr lang="en-US" dirty="0"/>
              <a:t>The methods we had been using do NOT conserve energy necessarily.</a:t>
            </a:r>
          </a:p>
          <a:p>
            <a:r>
              <a:rPr lang="en-US" dirty="0"/>
              <a:t>We had not yet encountered this issue because not all systems have an energy that needs conserving.</a:t>
            </a:r>
          </a:p>
          <a:p>
            <a:r>
              <a:rPr lang="en-US" dirty="0"/>
              <a:t>However, when modeling things like particles in a box, pendula, etc. the energy must remain constant or the system stops being physical.</a:t>
            </a:r>
          </a:p>
          <a:p>
            <a:r>
              <a:rPr lang="en-US" dirty="0"/>
              <a:t>We can overcome much of the issue if we use a </a:t>
            </a:r>
            <a:r>
              <a:rPr lang="en-US" dirty="0" err="1"/>
              <a:t>Symplectic</a:t>
            </a:r>
            <a:r>
              <a:rPr lang="en-US" dirty="0"/>
              <a:t> integrator like Velocity </a:t>
            </a:r>
            <a:r>
              <a:rPr lang="en-US" dirty="0" err="1"/>
              <a:t>Verlet</a:t>
            </a:r>
            <a:r>
              <a:rPr lang="en-US" dirty="0"/>
              <a:t>.</a:t>
            </a:r>
          </a:p>
        </p:txBody>
      </p:sp>
    </p:spTree>
    <p:extLst>
      <p:ext uri="{BB962C8B-B14F-4D97-AF65-F5344CB8AC3E}">
        <p14:creationId xmlns:p14="http://schemas.microsoft.com/office/powerpoint/2010/main" val="137566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Weakly Stable, and Unstable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7878" y="1918758"/>
            <a:ext cx="8181975" cy="4781550"/>
          </a:xfrm>
          <a:prstGeom prst="rect">
            <a:avLst/>
          </a:prstGeom>
        </p:spPr>
      </p:pic>
      <p:sp>
        <p:nvSpPr>
          <p:cNvPr id="5" name="TextBox 4"/>
          <p:cNvSpPr txBox="1"/>
          <p:nvPr/>
        </p:nvSpPr>
        <p:spPr>
          <a:xfrm>
            <a:off x="10049853" y="6515642"/>
            <a:ext cx="2099733" cy="369332"/>
          </a:xfrm>
          <a:prstGeom prst="rect">
            <a:avLst/>
          </a:prstGeom>
          <a:noFill/>
        </p:spPr>
        <p:txBody>
          <a:bodyPr wrap="square" rtlCol="0">
            <a:spAutoFit/>
          </a:bodyPr>
          <a:lstStyle/>
          <a:p>
            <a:r>
              <a:rPr lang="en-US" i="1" dirty="0" smtClean="0"/>
              <a:t>Sauer</a:t>
            </a:r>
            <a:endParaRPr lang="en-US" i="1" dirty="0"/>
          </a:p>
        </p:txBody>
      </p:sp>
    </p:spTree>
    <p:extLst>
      <p:ext uri="{BB962C8B-B14F-4D97-AF65-F5344CB8AC3E}">
        <p14:creationId xmlns:p14="http://schemas.microsoft.com/office/powerpoint/2010/main" val="139688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Convergence, and Stability</a:t>
            </a:r>
          </a:p>
        </p:txBody>
      </p:sp>
      <p:sp>
        <p:nvSpPr>
          <p:cNvPr id="3" name="Content Placeholder 2"/>
          <p:cNvSpPr>
            <a:spLocks noGrp="1"/>
          </p:cNvSpPr>
          <p:nvPr>
            <p:ph idx="1"/>
          </p:nvPr>
        </p:nvSpPr>
        <p:spPr/>
        <p:txBody>
          <a:bodyPr/>
          <a:lstStyle/>
          <a:p>
            <a:r>
              <a:rPr lang="en-US" dirty="0"/>
              <a:t>A numerical ODE integrator is consistent if it is of at least 1</a:t>
            </a:r>
            <a:r>
              <a:rPr lang="en-US" baseline="30000" dirty="0"/>
              <a:t>st</a:t>
            </a:r>
            <a:r>
              <a:rPr lang="en-US" dirty="0"/>
              <a:t> order.</a:t>
            </a:r>
          </a:p>
          <a:p>
            <a:r>
              <a:rPr lang="en-US" dirty="0"/>
              <a:t>A numerical ODE integrator is convergent if the approximated solution converges to the exact solution as the step size drops to 0.</a:t>
            </a:r>
          </a:p>
          <a:p>
            <a:r>
              <a:rPr lang="en-US" dirty="0" err="1"/>
              <a:t>Dahlquist</a:t>
            </a:r>
            <a:r>
              <a:rPr lang="en-US" dirty="0"/>
              <a:t> Equivalence Theorem – A multi-step method is convergent if and only if it is stable and consistent.</a:t>
            </a:r>
          </a:p>
          <a:p>
            <a:r>
              <a:rPr lang="en-US" dirty="0"/>
              <a:t>A single-step method is also convergent if it is stable and consistent.</a:t>
            </a:r>
          </a:p>
          <a:p>
            <a:pPr lvl="1"/>
            <a:r>
              <a:rPr lang="en-US" dirty="0"/>
              <a:t>To determine convergence we looked a the problem slightly differently for single-step methods.</a:t>
            </a:r>
          </a:p>
        </p:txBody>
      </p:sp>
    </p:spTree>
    <p:extLst>
      <p:ext uri="{BB962C8B-B14F-4D97-AF65-F5344CB8AC3E}">
        <p14:creationId xmlns:p14="http://schemas.microsoft.com/office/powerpoint/2010/main" val="269635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Explicit Multi-Step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Adams-</a:t>
                </a:r>
                <a:r>
                  <a:rPr lang="en-US" dirty="0" err="1"/>
                  <a:t>Bashforth</a:t>
                </a:r>
                <a:r>
                  <a:rPr lang="en-US" dirty="0"/>
                  <a:t> Three-Step Method </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12</m:t>
                          </m:r>
                        </m:den>
                      </m:f>
                      <m:d>
                        <m:dPr>
                          <m:ctrlPr>
                            <a:rPr lang="en-US" b="0" i="1" smtClean="0">
                              <a:latin typeface="Cambria Math" panose="02040503050406030204" pitchFamily="18" charset="0"/>
                            </a:rPr>
                          </m:ctrlPr>
                        </m:dPr>
                        <m:e>
                          <m:r>
                            <a:rPr lang="en-US" b="0" i="1" smtClean="0">
                              <a:latin typeface="Cambria Math" panose="02040503050406030204" pitchFamily="18" charset="0"/>
                            </a:rPr>
                            <m:t>23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−16</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−2</m:t>
                              </m:r>
                            </m:sub>
                          </m:sSub>
                        </m:e>
                      </m:d>
                    </m:oMath>
                  </m:oMathPara>
                </a14:m>
                <a:endParaRPr lang="en-US" dirty="0"/>
              </a:p>
              <a:p>
                <a:pPr marL="0" indent="0">
                  <a:buNone/>
                </a:pPr>
                <a:r>
                  <a:rPr lang="en-US" dirty="0"/>
                  <a:t>	this is a third order method.</a:t>
                </a:r>
              </a:p>
              <a:p>
                <a:r>
                  <a:rPr lang="en-US" dirty="0"/>
                  <a:t>Adams-</a:t>
                </a:r>
                <a:r>
                  <a:rPr lang="en-US" dirty="0" err="1"/>
                  <a:t>Bashforth</a:t>
                </a:r>
                <a:r>
                  <a:rPr lang="en-US" dirty="0"/>
                  <a:t> Four-Step Method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b="0" i="1" smtClean="0">
                              <a:latin typeface="Cambria Math" panose="02040503050406030204" pitchFamily="18" charset="0"/>
                            </a:rPr>
                            <m:t>24</m:t>
                          </m:r>
                        </m:den>
                      </m:f>
                      <m:d>
                        <m:dPr>
                          <m:ctrlPr>
                            <a:rPr lang="en-US" i="1">
                              <a:latin typeface="Cambria Math" panose="02040503050406030204" pitchFamily="18" charset="0"/>
                            </a:rPr>
                          </m:ctrlPr>
                        </m:dPr>
                        <m:e>
                          <m:r>
                            <a:rPr lang="en-US" b="0" i="1" smtClean="0">
                              <a:latin typeface="Cambria Math" panose="02040503050406030204" pitchFamily="18" charset="0"/>
                            </a:rPr>
                            <m:t>55</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59</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37</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−2</m:t>
                              </m:r>
                            </m:sub>
                          </m:sSub>
                          <m:r>
                            <a:rPr lang="en-US" b="0" i="1" smtClean="0">
                              <a:latin typeface="Cambria Math" panose="02040503050406030204" pitchFamily="18" charset="0"/>
                            </a:rPr>
                            <m:t>−9</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−3</m:t>
                              </m:r>
                            </m:sub>
                          </m:sSub>
                        </m:e>
                      </m:d>
                    </m:oMath>
                  </m:oMathPara>
                </a14:m>
                <a:endParaRPr lang="en-US" dirty="0"/>
              </a:p>
              <a:p>
                <a:pPr marL="0" indent="0">
                  <a:buNone/>
                </a:pPr>
                <a:r>
                  <a:rPr lang="en-US" dirty="0"/>
                  <a:t>	this is a fourth order method.</a:t>
                </a:r>
              </a:p>
              <a:p>
                <a:r>
                  <a:rPr lang="en-US" dirty="0"/>
                  <a:t>This fourth order method is the most popular of these methods.</a:t>
                </a:r>
              </a:p>
              <a:p>
                <a:r>
                  <a:rPr lang="en-US" dirty="0"/>
                  <a:t>It’s a fourth order method that only requires one new function evaluation at every step.</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Tree>
    <p:extLst>
      <p:ext uri="{BB962C8B-B14F-4D97-AF65-F5344CB8AC3E}">
        <p14:creationId xmlns:p14="http://schemas.microsoft.com/office/powerpoint/2010/main" val="10437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Implicit Multistep Methods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If we choose</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r>
                      <a:rPr lang="en-US" b="0" i="1" smtClean="0">
                        <a:latin typeface="Cambria Math" panose="02040503050406030204" pitchFamily="18" charset="0"/>
                      </a:rPr>
                      <m:t>≠</m:t>
                    </m:r>
                    <m:r>
                      <a:rPr lang="en-US">
                        <a:latin typeface="Cambria Math" panose="02040503050406030204" pitchFamily="18" charset="0"/>
                      </a:rPr>
                      <m:t>0</m:t>
                    </m:r>
                  </m:oMath>
                </a14:m>
                <a:r>
                  <a:rPr lang="en-US" dirty="0"/>
                  <a:t> we get implicit methods.</a:t>
                </a:r>
              </a:p>
              <a:p>
                <a:r>
                  <a:rPr lang="en-US" dirty="0"/>
                  <a:t>Here are some examples,</a:t>
                </a:r>
              </a:p>
              <a:p>
                <a:r>
                  <a:rPr lang="en-US" dirty="0"/>
                  <a:t>Adams-Moulton Two-Step Method</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12</m:t>
                          </m:r>
                        </m:den>
                      </m:f>
                      <m:d>
                        <m:dPr>
                          <m:ctrlPr>
                            <a:rPr lang="en-US" b="0" i="1" smtClean="0">
                              <a:latin typeface="Cambria Math" panose="02040503050406030204" pitchFamily="18" charset="0"/>
                            </a:rPr>
                          </m:ctrlPr>
                        </m:dPr>
                        <m:e>
                          <m:r>
                            <a:rPr lang="en-US" b="0" i="1" smtClean="0">
                              <a:latin typeface="Cambria Math" panose="02040503050406030204" pitchFamily="18" charset="0"/>
                            </a:rPr>
                            <m:t>5</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oMath>
                  </m:oMathPara>
                </a14:m>
                <a:endParaRPr lang="en-US" dirty="0"/>
              </a:p>
              <a:p>
                <a:pPr marL="0" indent="0">
                  <a:buNone/>
                </a:pPr>
                <a:r>
                  <a:rPr lang="en-US" dirty="0"/>
                  <a:t>	a third order method.</a:t>
                </a:r>
              </a:p>
              <a:p>
                <a:r>
                  <a:rPr lang="en-US" dirty="0"/>
                  <a:t>Adams-Moulton Three-Step Method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b="0" i="1" smtClean="0">
                              <a:latin typeface="Cambria Math" panose="02040503050406030204" pitchFamily="18" charset="0"/>
                            </a:rPr>
                            <m:t>24</m:t>
                          </m:r>
                        </m:den>
                      </m:f>
                      <m:d>
                        <m:dPr>
                          <m:ctrlPr>
                            <a:rPr lang="en-US" i="1">
                              <a:latin typeface="Cambria Math" panose="02040503050406030204" pitchFamily="18" charset="0"/>
                            </a:rPr>
                          </m:ctrlPr>
                        </m:dPr>
                        <m:e>
                          <m:r>
                            <a:rPr lang="en-US" b="0" i="1" smtClean="0">
                              <a:latin typeface="Cambria Math" panose="02040503050406030204" pitchFamily="18" charset="0"/>
                            </a:rPr>
                            <m:t>9</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19</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5</m:t>
                              </m:r>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−2</m:t>
                              </m:r>
                            </m:sub>
                          </m:sSub>
                        </m:e>
                      </m:d>
                    </m:oMath>
                  </m:oMathPara>
                </a14:m>
                <a:endParaRPr lang="en-US" dirty="0"/>
              </a:p>
              <a:p>
                <a:pPr marL="0" indent="0">
                  <a:buNone/>
                </a:pPr>
                <a:r>
                  <a:rPr lang="en-US" dirty="0"/>
                  <a:t>	a fourth order method.</a:t>
                </a:r>
              </a:p>
              <a:p>
                <a:r>
                  <a:rPr lang="en-US" dirty="0"/>
                  <a:t>Adams-Moulton Four-Step Method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b="0" i="1" smtClean="0">
                              <a:latin typeface="Cambria Math" panose="02040503050406030204" pitchFamily="18" charset="0"/>
                            </a:rPr>
                            <m:t>720</m:t>
                          </m:r>
                        </m:den>
                      </m:f>
                      <m:d>
                        <m:dPr>
                          <m:ctrlPr>
                            <a:rPr lang="en-US" i="1">
                              <a:latin typeface="Cambria Math" panose="02040503050406030204" pitchFamily="18" charset="0"/>
                            </a:rPr>
                          </m:ctrlPr>
                        </m:dPr>
                        <m:e>
                          <m:r>
                            <a:rPr lang="en-US" b="0" i="1" smtClean="0">
                              <a:latin typeface="Cambria Math" panose="02040503050406030204" pitchFamily="18" charset="0"/>
                            </a:rPr>
                            <m:t>251</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646</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264</m:t>
                              </m:r>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106</m:t>
                              </m:r>
                              <m:r>
                                <a:rPr lang="en-US" i="1">
                                  <a:latin typeface="Cambria Math" panose="02040503050406030204" pitchFamily="18" charset="0"/>
                                </a:rPr>
                                <m:t>𝑓</m:t>
                              </m:r>
                            </m:e>
                            <m:sub>
                              <m:r>
                                <a:rPr lang="en-US" i="1">
                                  <a:latin typeface="Cambria Math" panose="02040503050406030204" pitchFamily="18" charset="0"/>
                                </a:rPr>
                                <m:t>𝑖</m:t>
                              </m:r>
                              <m:r>
                                <a:rPr lang="en-US" i="1">
                                  <a:latin typeface="Cambria Math" panose="02040503050406030204" pitchFamily="18" charset="0"/>
                                </a:rPr>
                                <m:t>−2</m:t>
                              </m:r>
                            </m:sub>
                          </m:sSub>
                          <m:r>
                            <a:rPr lang="en-US" b="0" i="1" smtClean="0">
                              <a:latin typeface="Cambria Math" panose="02040503050406030204" pitchFamily="18" charset="0"/>
                            </a:rPr>
                            <m:t>−19</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r>
                                <a:rPr lang="en-US" b="0" i="1" smtClean="0">
                                  <a:latin typeface="Cambria Math" panose="02040503050406030204" pitchFamily="18" charset="0"/>
                                </a:rPr>
                                <m:t>−3</m:t>
                              </m:r>
                            </m:sub>
                          </m:sSub>
                        </m:e>
                      </m:d>
                    </m:oMath>
                  </m:oMathPara>
                </a14:m>
                <a:endParaRPr lang="en-US" dirty="0"/>
              </a:p>
              <a:p>
                <a:pPr marL="0" indent="0">
                  <a:buNone/>
                </a:pPr>
                <a:r>
                  <a:rPr lang="en-US" dirty="0"/>
                  <a:t>	a fifth order method.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6" t="-1744"/>
                </a:stretch>
              </a:blipFill>
            </p:spPr>
            <p:txBody>
              <a:bodyPr/>
              <a:lstStyle/>
              <a:p>
                <a:r>
                  <a:rPr lang="en-US">
                    <a:noFill/>
                  </a:rPr>
                  <a:t> </a:t>
                </a:r>
              </a:p>
            </p:txBody>
          </p:sp>
        </mc:Fallback>
      </mc:AlternateContent>
    </p:spTree>
    <p:extLst>
      <p:ext uri="{BB962C8B-B14F-4D97-AF65-F5344CB8AC3E}">
        <p14:creationId xmlns:p14="http://schemas.microsoft.com/office/powerpoint/2010/main" val="355253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use multipoint-methods</a:t>
            </a:r>
          </a:p>
        </p:txBody>
      </p:sp>
      <p:sp>
        <p:nvSpPr>
          <p:cNvPr id="3" name="Content Placeholder 2"/>
          <p:cNvSpPr>
            <a:spLocks noGrp="1"/>
          </p:cNvSpPr>
          <p:nvPr>
            <p:ph idx="1"/>
          </p:nvPr>
        </p:nvSpPr>
        <p:spPr/>
        <p:txBody>
          <a:bodyPr/>
          <a:lstStyle/>
          <a:p>
            <a:r>
              <a:rPr lang="en-US" dirty="0"/>
              <a:t>The multi-step methods are excellent for smoothly varying ODEs.</a:t>
            </a:r>
          </a:p>
          <a:p>
            <a:r>
              <a:rPr lang="en-US" dirty="0"/>
              <a:t>They have an exceptionally high order of convergence for relatively little computational effort.</a:t>
            </a:r>
          </a:p>
          <a:p>
            <a:r>
              <a:rPr lang="en-US" dirty="0"/>
              <a:t>However, if your ODE is not smoothly varying, you should instead use one of the single-point method we discussed.</a:t>
            </a:r>
          </a:p>
          <a:p>
            <a:r>
              <a:rPr lang="en-US" dirty="0"/>
              <a:t>These allow you to quickly recognize changes in your solution and get a better approximation.</a:t>
            </a:r>
          </a:p>
          <a:p>
            <a:r>
              <a:rPr lang="en-US" dirty="0"/>
              <a:t>A multi-step method will require several steps to actually reflect the change in the solution. </a:t>
            </a:r>
          </a:p>
          <a:p>
            <a:r>
              <a:rPr lang="en-US" dirty="0"/>
              <a:t>If your ODE is smoothly varying though, you should probably use  the Adams-</a:t>
            </a:r>
            <a:r>
              <a:rPr lang="en-US" dirty="0" err="1"/>
              <a:t>Bashforth</a:t>
            </a:r>
            <a:r>
              <a:rPr lang="en-US" dirty="0"/>
              <a:t> Four-Step Method </a:t>
            </a:r>
          </a:p>
        </p:txBody>
      </p:sp>
    </p:spTree>
    <p:extLst>
      <p:ext uri="{BB962C8B-B14F-4D97-AF65-F5344CB8AC3E}">
        <p14:creationId xmlns:p14="http://schemas.microsoft.com/office/powerpoint/2010/main" val="2221654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IVP ODEs</a:t>
            </a:r>
          </a:p>
        </p:txBody>
      </p:sp>
      <p:pic>
        <p:nvPicPr>
          <p:cNvPr id="5" name="Content Placeholder 4"/>
          <p:cNvPicPr>
            <a:picLocks noGrp="1" noChangeAspect="1"/>
          </p:cNvPicPr>
          <p:nvPr>
            <p:ph idx="1"/>
          </p:nvPr>
        </p:nvPicPr>
        <p:blipFill>
          <a:blip r:embed="rId2"/>
          <a:stretch>
            <a:fillRect/>
          </a:stretch>
        </p:blipFill>
        <p:spPr>
          <a:xfrm>
            <a:off x="820488" y="1456583"/>
            <a:ext cx="4401890" cy="4713923"/>
          </a:xfrm>
          <a:prstGeom prst="rect">
            <a:avLst/>
          </a:prstGeom>
        </p:spPr>
      </p:pic>
      <p:pic>
        <p:nvPicPr>
          <p:cNvPr id="6" name="Picture 5"/>
          <p:cNvPicPr>
            <a:picLocks noChangeAspect="1"/>
          </p:cNvPicPr>
          <p:nvPr/>
        </p:nvPicPr>
        <p:blipFill>
          <a:blip r:embed="rId3"/>
          <a:stretch>
            <a:fillRect/>
          </a:stretch>
        </p:blipFill>
        <p:spPr>
          <a:xfrm>
            <a:off x="5874338" y="1456583"/>
            <a:ext cx="4393816" cy="2988461"/>
          </a:xfrm>
          <a:prstGeom prst="rect">
            <a:avLst/>
          </a:prstGeom>
        </p:spPr>
      </p:pic>
      <p:sp>
        <p:nvSpPr>
          <p:cNvPr id="7" name="TextBox 6"/>
          <p:cNvSpPr txBox="1"/>
          <p:nvPr/>
        </p:nvSpPr>
        <p:spPr>
          <a:xfrm>
            <a:off x="7823201" y="4445044"/>
            <a:ext cx="2444954" cy="369332"/>
          </a:xfrm>
          <a:prstGeom prst="rect">
            <a:avLst/>
          </a:prstGeom>
          <a:noFill/>
        </p:spPr>
        <p:txBody>
          <a:bodyPr wrap="square" rtlCol="0">
            <a:spAutoFit/>
          </a:bodyPr>
          <a:lstStyle/>
          <a:p>
            <a:r>
              <a:rPr lang="en-US" i="1" smtClean="0"/>
              <a:t>Hoffman</a:t>
            </a:r>
            <a:endParaRPr lang="en-US" i="1" dirty="0"/>
          </a:p>
        </p:txBody>
      </p:sp>
    </p:spTree>
    <p:extLst>
      <p:ext uri="{BB962C8B-B14F-4D97-AF65-F5344CB8AC3E}">
        <p14:creationId xmlns:p14="http://schemas.microsoft.com/office/powerpoint/2010/main" val="91877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err="1"/>
              <a:t>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There are countless options for numerical ODE IVP solvers.</a:t>
            </a:r>
          </a:p>
          <a:p>
            <a:r>
              <a:rPr lang="en-US" dirty="0"/>
              <a:t>Which one you apply depends heavily on what you’re trying to do.</a:t>
            </a:r>
          </a:p>
          <a:p>
            <a:r>
              <a:rPr lang="en-US" dirty="0"/>
              <a:t>If you’re modeling a physical system where energy needs to be conserved, you should use a </a:t>
            </a:r>
            <a:r>
              <a:rPr lang="en-US" dirty="0" err="1"/>
              <a:t>symplectic</a:t>
            </a:r>
            <a:r>
              <a:rPr lang="en-US" dirty="0"/>
              <a:t> integrator like </a:t>
            </a:r>
            <a:r>
              <a:rPr lang="en-US" dirty="0" err="1"/>
              <a:t>Verlet</a:t>
            </a:r>
            <a:r>
              <a:rPr lang="en-US" dirty="0"/>
              <a:t> methods.</a:t>
            </a:r>
          </a:p>
          <a:p>
            <a:r>
              <a:rPr lang="en-US" dirty="0"/>
              <a:t>If you have a simple linear ODE, you will typically use RK4 at least as a first attempt.</a:t>
            </a:r>
          </a:p>
          <a:p>
            <a:r>
              <a:rPr lang="en-US" dirty="0"/>
              <a:t>To get better performance, you might consider an adaptive step size method like </a:t>
            </a:r>
            <a:r>
              <a:rPr lang="en-US" dirty="0" err="1"/>
              <a:t>Dormand</a:t>
            </a:r>
            <a:r>
              <a:rPr lang="en-US" dirty="0"/>
              <a:t>-Prince 4/5.</a:t>
            </a:r>
          </a:p>
          <a:p>
            <a:r>
              <a:rPr lang="en-US" dirty="0"/>
              <a:t>If you have a stiff system, you should use an implicit method like the implicit trapezoid method.</a:t>
            </a:r>
          </a:p>
          <a:p>
            <a:r>
              <a:rPr lang="en-US" dirty="0"/>
              <a:t>If you know the solution of your ODE is slowly varying, try a multi-step method.</a:t>
            </a:r>
          </a:p>
        </p:txBody>
      </p:sp>
    </p:spTree>
    <p:extLst>
      <p:ext uri="{BB962C8B-B14F-4D97-AF65-F5344CB8AC3E}">
        <p14:creationId xmlns:p14="http://schemas.microsoft.com/office/powerpoint/2010/main" val="1094072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Stiffness</a:t>
            </a:r>
          </a:p>
        </p:txBody>
      </p:sp>
      <p:sp>
        <p:nvSpPr>
          <p:cNvPr id="3" name="Content Placeholder 2"/>
          <p:cNvSpPr>
            <a:spLocks noGrp="1"/>
          </p:cNvSpPr>
          <p:nvPr>
            <p:ph idx="1"/>
          </p:nvPr>
        </p:nvSpPr>
        <p:spPr/>
        <p:txBody>
          <a:bodyPr/>
          <a:lstStyle/>
          <a:p>
            <a:r>
              <a:rPr lang="en-US" dirty="0"/>
              <a:t>Another issue we haven’t discussed yet is the issue of stiffness.</a:t>
            </a:r>
          </a:p>
          <a:p>
            <a:r>
              <a:rPr lang="en-US" dirty="0"/>
              <a:t>Stiffness is a notoriously difficult term to define.</a:t>
            </a:r>
          </a:p>
          <a:p>
            <a:r>
              <a:rPr lang="en-US" dirty="0"/>
              <a:t>The general problem is that we sometimes try to integrate an ODE but find that we need a very small step size to get accurate solutions.</a:t>
            </a:r>
          </a:p>
          <a:p>
            <a:r>
              <a:rPr lang="en-US" dirty="0"/>
              <a:t>The small time step might even be required in regions where the function is relatively smooth.</a:t>
            </a:r>
          </a:p>
          <a:p>
            <a:r>
              <a:rPr lang="en-US" dirty="0"/>
              <a:t>This becomes an issue when the step size required for our desired accuracy necessitates an absurd number of time steps.</a:t>
            </a:r>
          </a:p>
          <a:p>
            <a:r>
              <a:rPr lang="en-US" dirty="0"/>
              <a:t>Let’s look at an example.</a:t>
            </a:r>
          </a:p>
        </p:txBody>
      </p:sp>
    </p:spTree>
    <p:extLst>
      <p:ext uri="{BB962C8B-B14F-4D97-AF65-F5344CB8AC3E}">
        <p14:creationId xmlns:p14="http://schemas.microsoft.com/office/powerpoint/2010/main" val="69933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Stiff ODE Example</a:t>
            </a:r>
          </a:p>
        </p:txBody>
      </p:sp>
      <p:pic>
        <p:nvPicPr>
          <p:cNvPr id="1026" name="Picture 2" descr="https://upload.wikimedia.org/wikipedia/commons/thumb/d/df/StiffEquationNumericalSolvers.svg/2560px-StiffEquationNumericalSolvers.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0033" y="2217087"/>
            <a:ext cx="8947150" cy="3474010"/>
          </a:xfrm>
          <a:prstGeom prst="rect">
            <a:avLst/>
          </a:prstGeom>
          <a:solidFill>
            <a:schemeClr val="tx1"/>
          </a:solidFill>
        </p:spPr>
      </p:pic>
      <mc:AlternateContent xmlns:mc="http://schemas.openxmlformats.org/markup-compatibility/2006" xmlns:a14="http://schemas.microsoft.com/office/drawing/2010/main">
        <mc:Choice Requires="a14">
          <p:sp>
            <p:nvSpPr>
              <p:cNvPr id="4" name="TextBox 3"/>
              <p:cNvSpPr txBox="1"/>
              <p:nvPr/>
            </p:nvSpPr>
            <p:spPr>
              <a:xfrm>
                <a:off x="7112000" y="4322884"/>
                <a:ext cx="283125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bg1"/>
                              </a:solidFill>
                              <a:latin typeface="Cambria Math" panose="02040503050406030204" pitchFamily="18" charset="0"/>
                            </a:rPr>
                          </m:ctrlPr>
                        </m:accPr>
                        <m:e>
                          <m:r>
                            <a:rPr lang="en-US" b="0" i="1" smtClean="0">
                              <a:solidFill>
                                <a:schemeClr val="bg1"/>
                              </a:solidFill>
                              <a:latin typeface="Cambria Math" panose="02040503050406030204" pitchFamily="18" charset="0"/>
                            </a:rPr>
                            <m:t>𝑦</m:t>
                          </m:r>
                        </m:e>
                      </m:acc>
                      <m:r>
                        <a:rPr lang="en-US" b="0" i="1" smtClean="0">
                          <a:solidFill>
                            <a:schemeClr val="bg1"/>
                          </a:solidFill>
                          <a:latin typeface="Cambria Math" panose="02040503050406030204" pitchFamily="18" charset="0"/>
                        </a:rPr>
                        <m:t>=−15</m:t>
                      </m:r>
                      <m:r>
                        <a:rPr lang="en-US" b="0" i="1" smtClean="0">
                          <a:solidFill>
                            <a:schemeClr val="bg1"/>
                          </a:solidFill>
                          <a:latin typeface="Cambria Math" panose="02040503050406030204" pitchFamily="18" charset="0"/>
                        </a:rPr>
                        <m:t>𝑦</m:t>
                      </m:r>
                    </m:oMath>
                  </m:oMathPara>
                </a14:m>
                <a:endParaRPr lang="en-US"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112000" y="4322884"/>
                <a:ext cx="2831253" cy="369332"/>
              </a:xfrm>
              <a:prstGeom prst="rect">
                <a:avLst/>
              </a:prstGeom>
              <a:blipFill>
                <a:blip r:embed="rId3"/>
                <a:stretch>
                  <a:fillRect b="-16393"/>
                </a:stretch>
              </a:blipFill>
            </p:spPr>
            <p:txBody>
              <a:bodyPr/>
              <a:lstStyle/>
              <a:p>
                <a:r>
                  <a:rPr lang="en-US">
                    <a:noFill/>
                  </a:rPr>
                  <a:t> </a:t>
                </a:r>
              </a:p>
            </p:txBody>
          </p:sp>
        </mc:Fallback>
      </mc:AlternateContent>
      <p:sp>
        <p:nvSpPr>
          <p:cNvPr id="5" name="TextBox 4"/>
          <p:cNvSpPr txBox="1"/>
          <p:nvPr/>
        </p:nvSpPr>
        <p:spPr>
          <a:xfrm>
            <a:off x="5390147" y="5685604"/>
            <a:ext cx="4959506" cy="523220"/>
          </a:xfrm>
          <a:prstGeom prst="rect">
            <a:avLst/>
          </a:prstGeom>
          <a:noFill/>
        </p:spPr>
        <p:txBody>
          <a:bodyPr wrap="square" rtlCol="0">
            <a:spAutoFit/>
          </a:bodyPr>
          <a:lstStyle/>
          <a:p>
            <a:r>
              <a:rPr lang="en-US" sz="1400" dirty="0"/>
              <a:t>https://commons.wikimedia.org/wiki/File:StiffEquationNumericalSolvers.svg</a:t>
            </a:r>
            <a:endParaRPr lang="en-US" sz="1400" dirty="0"/>
          </a:p>
        </p:txBody>
      </p:sp>
    </p:spTree>
    <p:extLst>
      <p:ext uri="{BB962C8B-B14F-4D97-AF65-F5344CB8AC3E}">
        <p14:creationId xmlns:p14="http://schemas.microsoft.com/office/powerpoint/2010/main" val="43558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Stiffness </a:t>
            </a:r>
            <a:r>
              <a:rPr lang="en-US" dirty="0" err="1"/>
              <a:t>Cont</a:t>
            </a:r>
            <a:endParaRPr lang="en-US" dirty="0"/>
          </a:p>
        </p:txBody>
      </p:sp>
      <p:sp>
        <p:nvSpPr>
          <p:cNvPr id="3" name="Content Placeholder 2"/>
          <p:cNvSpPr>
            <a:spLocks noGrp="1"/>
          </p:cNvSpPr>
          <p:nvPr>
            <p:ph idx="1"/>
          </p:nvPr>
        </p:nvSpPr>
        <p:spPr/>
        <p:txBody>
          <a:bodyPr/>
          <a:lstStyle/>
          <a:p>
            <a:r>
              <a:rPr lang="en-US" dirty="0"/>
              <a:t>Again, precisely defining stiffness is tricky.</a:t>
            </a:r>
          </a:p>
          <a:p>
            <a:r>
              <a:rPr lang="en-US" dirty="0"/>
              <a:t>If it is present in an ODE, it often means there are multiple time scales present in your problem.</a:t>
            </a:r>
          </a:p>
          <a:p>
            <a:pPr lvl="1"/>
            <a:r>
              <a:rPr lang="en-US" dirty="0"/>
              <a:t>Imagine a ODE whose solution has a large overarching shape with small fluctuations around it.</a:t>
            </a:r>
          </a:p>
          <a:p>
            <a:r>
              <a:rPr lang="en-US" dirty="0"/>
              <a:t>It’s not that methods like Forward Euler or RK4 can’t solve these methods.</a:t>
            </a:r>
          </a:p>
          <a:p>
            <a:pPr lvl="1"/>
            <a:r>
              <a:rPr lang="en-US" dirty="0"/>
              <a:t>We would just need very small time steps.</a:t>
            </a:r>
          </a:p>
          <a:p>
            <a:r>
              <a:rPr lang="en-US" dirty="0"/>
              <a:t>This makes it prohibitive to implement.</a:t>
            </a:r>
          </a:p>
          <a:p>
            <a:r>
              <a:rPr lang="en-US" dirty="0"/>
              <a:t>Let’s look at another example.</a:t>
            </a:r>
          </a:p>
        </p:txBody>
      </p:sp>
    </p:spTree>
    <p:extLst>
      <p:ext uri="{BB962C8B-B14F-4D97-AF65-F5344CB8AC3E}">
        <p14:creationId xmlns:p14="http://schemas.microsoft.com/office/powerpoint/2010/main" val="1808396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Stiff ODE Example</a:t>
            </a:r>
          </a:p>
        </p:txBody>
      </p:sp>
      <p:pic>
        <p:nvPicPr>
          <p:cNvPr id="2050" name="Picture 2" descr="https://www.mathworks.com/help/examples/matlab/win64/xxode45_plo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2245345"/>
            <a:ext cx="5333333" cy="40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mathworks.com/help/examples/matlab/win64/SolveStiffODE23sExample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88" y="2245345"/>
            <a:ext cx="5334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1705" y="1734530"/>
            <a:ext cx="2480166" cy="369332"/>
          </a:xfrm>
          <a:prstGeom prst="rect">
            <a:avLst/>
          </a:prstGeom>
        </p:spPr>
        <p:txBody>
          <a:bodyPr wrap="none">
            <a:spAutoFit/>
          </a:bodyPr>
          <a:lstStyle/>
          <a:p>
            <a:r>
              <a:rPr lang="en-US" dirty="0">
                <a:latin typeface="Roboto"/>
              </a:rPr>
              <a:t> van der Pol equations</a:t>
            </a:r>
            <a:endParaRPr lang="en-US" dirty="0"/>
          </a:p>
        </p:txBody>
      </p:sp>
      <p:sp>
        <p:nvSpPr>
          <p:cNvPr id="5" name="TextBox 4"/>
          <p:cNvSpPr txBox="1"/>
          <p:nvPr/>
        </p:nvSpPr>
        <p:spPr>
          <a:xfrm>
            <a:off x="8308852" y="2194466"/>
            <a:ext cx="907627" cy="369332"/>
          </a:xfrm>
          <a:prstGeom prst="rect">
            <a:avLst/>
          </a:prstGeom>
          <a:noFill/>
        </p:spPr>
        <p:txBody>
          <a:bodyPr wrap="square" rtlCol="0">
            <a:spAutoFit/>
          </a:bodyPr>
          <a:lstStyle/>
          <a:p>
            <a:r>
              <a:rPr lang="en-US" dirty="0">
                <a:solidFill>
                  <a:schemeClr val="bg1"/>
                </a:solidFill>
              </a:rPr>
              <a:t>ode45</a:t>
            </a:r>
          </a:p>
        </p:txBody>
      </p:sp>
      <p:sp>
        <p:nvSpPr>
          <p:cNvPr id="8" name="TextBox 7"/>
          <p:cNvSpPr txBox="1"/>
          <p:nvPr/>
        </p:nvSpPr>
        <p:spPr>
          <a:xfrm>
            <a:off x="2660693" y="2194466"/>
            <a:ext cx="1028189" cy="369332"/>
          </a:xfrm>
          <a:prstGeom prst="rect">
            <a:avLst/>
          </a:prstGeom>
          <a:noFill/>
        </p:spPr>
        <p:txBody>
          <a:bodyPr wrap="square" rtlCol="0">
            <a:spAutoFit/>
          </a:bodyPr>
          <a:lstStyle/>
          <a:p>
            <a:r>
              <a:rPr lang="en-US" dirty="0">
                <a:solidFill>
                  <a:schemeClr val="bg1"/>
                </a:solidFill>
              </a:rPr>
              <a:t>ode23s</a:t>
            </a:r>
          </a:p>
        </p:txBody>
      </p:sp>
      <p:sp>
        <p:nvSpPr>
          <p:cNvPr id="6" name="TextBox 5"/>
          <p:cNvSpPr txBox="1"/>
          <p:nvPr/>
        </p:nvSpPr>
        <p:spPr>
          <a:xfrm>
            <a:off x="7335520" y="6319520"/>
            <a:ext cx="4152053" cy="369332"/>
          </a:xfrm>
          <a:prstGeom prst="rect">
            <a:avLst/>
          </a:prstGeom>
          <a:noFill/>
        </p:spPr>
        <p:txBody>
          <a:bodyPr wrap="square" rtlCol="0">
            <a:spAutoFit/>
          </a:bodyPr>
          <a:lstStyle/>
          <a:p>
            <a:r>
              <a:rPr lang="en-US" dirty="0"/>
              <a:t>Taken from </a:t>
            </a:r>
            <a:r>
              <a:rPr lang="en-US" dirty="0" err="1"/>
              <a:t>Matlab</a:t>
            </a:r>
            <a:r>
              <a:rPr lang="en-US" dirty="0"/>
              <a:t> Documentation</a:t>
            </a:r>
          </a:p>
        </p:txBody>
      </p:sp>
    </p:spTree>
    <p:extLst>
      <p:ext uri="{BB962C8B-B14F-4D97-AF65-F5344CB8AC3E}">
        <p14:creationId xmlns:p14="http://schemas.microsoft.com/office/powerpoint/2010/main" val="232361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Solve a Stiff ODE Efficiently</a:t>
            </a:r>
          </a:p>
        </p:txBody>
      </p:sp>
      <p:sp>
        <p:nvSpPr>
          <p:cNvPr id="3" name="Content Placeholder 2"/>
          <p:cNvSpPr>
            <a:spLocks noGrp="1"/>
          </p:cNvSpPr>
          <p:nvPr>
            <p:ph idx="1"/>
          </p:nvPr>
        </p:nvSpPr>
        <p:spPr/>
        <p:txBody>
          <a:bodyPr/>
          <a:lstStyle/>
          <a:p>
            <a:r>
              <a:rPr lang="en-US" dirty="0"/>
              <a:t>Again, it’s not that our methods CAN’T solve these methods, they just do so very slowly.</a:t>
            </a:r>
          </a:p>
          <a:p>
            <a:r>
              <a:rPr lang="en-US" dirty="0"/>
              <a:t>We already have some effective tools to solve stiff ODEs in a reasonable amount of time.</a:t>
            </a:r>
          </a:p>
          <a:p>
            <a:r>
              <a:rPr lang="en-US" dirty="0"/>
              <a:t>The implicit methods we’ve looked at already will often tackle these problems much more efficiently. </a:t>
            </a:r>
          </a:p>
          <a:p>
            <a:r>
              <a:rPr lang="en-US" dirty="0"/>
              <a:t>Even a simple Backward Euler will fair much better than Forward Euler for a stiff problem.</a:t>
            </a:r>
          </a:p>
          <a:p>
            <a:r>
              <a:rPr lang="en-US" dirty="0"/>
              <a:t>These implicit methods often require more work per step, but can take many fewer steps.</a:t>
            </a:r>
          </a:p>
          <a:p>
            <a:endParaRPr lang="en-US" dirty="0"/>
          </a:p>
        </p:txBody>
      </p:sp>
    </p:spTree>
    <p:extLst>
      <p:ext uri="{BB962C8B-B14F-4D97-AF65-F5344CB8AC3E}">
        <p14:creationId xmlns:p14="http://schemas.microsoft.com/office/powerpoint/2010/main" val="103536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analogy from Cleve </a:t>
            </a:r>
            <a:r>
              <a:rPr lang="en-US" dirty="0" err="1"/>
              <a:t>Moler</a:t>
            </a:r>
            <a:r>
              <a:rPr lang="en-US" dirty="0"/>
              <a:t> (the guy behind </a:t>
            </a:r>
            <a:r>
              <a:rPr lang="en-US" dirty="0" err="1"/>
              <a:t>Matlab</a:t>
            </a:r>
            <a:r>
              <a:rPr lang="en-US" dirty="0"/>
              <a:t>)</a:t>
            </a:r>
          </a:p>
        </p:txBody>
      </p:sp>
      <p:sp>
        <p:nvSpPr>
          <p:cNvPr id="3" name="Content Placeholder 2"/>
          <p:cNvSpPr>
            <a:spLocks noGrp="1"/>
          </p:cNvSpPr>
          <p:nvPr>
            <p:ph idx="1"/>
          </p:nvPr>
        </p:nvSpPr>
        <p:spPr/>
        <p:txBody>
          <a:bodyPr/>
          <a:lstStyle/>
          <a:p>
            <a:pPr marL="0" indent="460375">
              <a:buNone/>
            </a:pPr>
            <a:r>
              <a:rPr lang="en-US" dirty="0"/>
              <a:t>Imagine you are returning from a hike in the mountains. You are in a narrow canyon with steep walls on either side. An explicit algorithm would sample the local gradient to find the descent direction. But following the gradient on either side of the trail will send you bouncing back and forth from wall to wall. You will eventually get home, but it will be long after dark before you arrive. An implicit algorithm would have you keep your eyes on the trail and anticipate where each step is taking you. It is well worth the extra concentration.</a:t>
            </a:r>
          </a:p>
        </p:txBody>
      </p:sp>
    </p:spTree>
    <p:extLst>
      <p:ext uri="{BB962C8B-B14F-4D97-AF65-F5344CB8AC3E}">
        <p14:creationId xmlns:p14="http://schemas.microsoft.com/office/powerpoint/2010/main" val="215911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Multistep Methods</a:t>
            </a:r>
          </a:p>
        </p:txBody>
      </p:sp>
      <p:sp>
        <p:nvSpPr>
          <p:cNvPr id="3" name="Content Placeholder 2"/>
          <p:cNvSpPr>
            <a:spLocks noGrp="1"/>
          </p:cNvSpPr>
          <p:nvPr>
            <p:ph idx="1"/>
          </p:nvPr>
        </p:nvSpPr>
        <p:spPr/>
        <p:txBody>
          <a:bodyPr/>
          <a:lstStyle/>
          <a:p>
            <a:r>
              <a:rPr lang="en-US" dirty="0"/>
              <a:t>All of the methods we’ve looked at so far have been single-point methods.</a:t>
            </a:r>
          </a:p>
          <a:p>
            <a:r>
              <a:rPr lang="en-US" dirty="0"/>
              <a:t>That is, they only use information from the previous time-step to approximate the next time-step.</a:t>
            </a:r>
          </a:p>
          <a:p>
            <a:r>
              <a:rPr lang="en-US" dirty="0"/>
              <a:t>We can also devise methods that use more of the information we have at hand to hopefully get a better approximation.</a:t>
            </a:r>
          </a:p>
          <a:p>
            <a:pPr lvl="1"/>
            <a:r>
              <a:rPr lang="en-US" dirty="0"/>
              <a:t>Or at least do so using less computational effort.</a:t>
            </a:r>
          </a:p>
          <a:p>
            <a:r>
              <a:rPr lang="en-US" dirty="0"/>
              <a:t>Let’s look at one of the simpler multistep methods.</a:t>
            </a:r>
          </a:p>
        </p:txBody>
      </p:sp>
    </p:spTree>
    <p:extLst>
      <p:ext uri="{BB962C8B-B14F-4D97-AF65-F5344CB8AC3E}">
        <p14:creationId xmlns:p14="http://schemas.microsoft.com/office/powerpoint/2010/main" val="3948273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646</TotalTime>
  <Words>2612</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Cambria Math</vt:lpstr>
      <vt:lpstr>Century Gothic</vt:lpstr>
      <vt:lpstr>Roboto</vt:lpstr>
      <vt:lpstr>Wingdings 3</vt:lpstr>
      <vt:lpstr>Ion</vt:lpstr>
      <vt:lpstr>ODE 4 – Stiff Equations and Multistep Methods</vt:lpstr>
      <vt:lpstr>Modeling Physical Phenomena</vt:lpstr>
      <vt:lpstr>Stiffness</vt:lpstr>
      <vt:lpstr>Stiff ODE Example</vt:lpstr>
      <vt:lpstr>Stiffness Cont</vt:lpstr>
      <vt:lpstr>Another Stiff ODE Example</vt:lpstr>
      <vt:lpstr>How to Solve a Stiff ODE Efficiently</vt:lpstr>
      <vt:lpstr>An analogy from Cleve Moler (the guy behind Matlab)</vt:lpstr>
      <vt:lpstr>Multistep Methods</vt:lpstr>
      <vt:lpstr>Adams-Bashforth Two-step Method</vt:lpstr>
      <vt:lpstr>Comparison between 2nd order Methods</vt:lpstr>
      <vt:lpstr>Getting started with a two-step method</vt:lpstr>
      <vt:lpstr>A general n-step method</vt:lpstr>
      <vt:lpstr>A general n-step method cont</vt:lpstr>
      <vt:lpstr>Finding an explicit 2nd order 2-step method</vt:lpstr>
      <vt:lpstr>Different options</vt:lpstr>
      <vt:lpstr>Instability in Multi-step methods</vt:lpstr>
      <vt:lpstr>Ensuring Stability</vt:lpstr>
      <vt:lpstr>Characteristic Polynomial</vt:lpstr>
      <vt:lpstr>Stable, Weakly Stable, and Unstable</vt:lpstr>
      <vt:lpstr>Consistency, Convergence, and Stability</vt:lpstr>
      <vt:lpstr>Other Explicit Multi-Step Methods</vt:lpstr>
      <vt:lpstr>Implicit Multistep Methods</vt:lpstr>
      <vt:lpstr>When to use multipoint-methods</vt:lpstr>
      <vt:lpstr>Summary of IVP ODEs</vt:lpstr>
      <vt:lpstr>Summary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4 – Stiff Equations and Multistep Methods</dc:title>
  <dc:creator>Christopher John Moakler</dc:creator>
  <cp:lastModifiedBy>Christopher John Moakler</cp:lastModifiedBy>
  <cp:revision>26</cp:revision>
  <dcterms:created xsi:type="dcterms:W3CDTF">2022-04-26T04:54:30Z</dcterms:created>
  <dcterms:modified xsi:type="dcterms:W3CDTF">2022-11-15T08:30:04Z</dcterms:modified>
</cp:coreProperties>
</file>